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308C4-C2FC-FFDF-9EF8-3C9435F2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AD9100-1902-C439-A814-AF5D9B122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2973DD-C5A0-2EFE-A144-F08E3694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414BCD-77EE-D57D-8030-E67AEB68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7A87B-4618-0F54-E177-51A8A902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5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8263E-591D-9B2C-E3A1-09B07E92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BCDDAF-3FDA-9FB6-1381-C21A6FAA5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8551C-9BEF-7214-6AFC-F55FD628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8D00F5-FE48-7B89-2748-DFFFA860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47A5AF-975B-8668-1FA1-4B08F1C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9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D11E40-3411-AC55-19C3-5D8BEFBD4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1039DE-DD46-15EA-6412-04377794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15744C-86A2-5E1D-19B6-7887B51B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3FD17E-ADF6-214D-0911-F5CBEAC0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65B71-15D9-E8FE-D38F-D967015C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39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1C0FE-637B-935E-F832-91DF4FD6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A95982-BFC0-9C8B-190E-13E5D517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33B749-85A0-AB48-F71A-5C4B9B87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670EB-0B29-E9EB-0DBB-4B5641D3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A7662-D197-FF0A-753D-1AEEB94A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9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05610-7C47-7E2C-1F8D-6224B322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2D8E6E-0978-CF0E-42C0-05D99B8D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EDC8F-0C85-342B-E035-D81067F8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B27EE-7532-BE04-D602-B5657CFA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41D323-9BA7-27CF-3DE7-86D30723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9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23A68-8324-3FCD-594E-A8C7A3C9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745E14-B845-51EF-B8C4-A5E9EB609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FA4030-6035-B56B-2A9E-1491B3151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419E15-98F3-6089-2F9F-4694301E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C400DF-D3F8-5EC1-327D-685021DE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CD33FE-9F16-CD9F-43FB-C5752130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0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AAEB5-E02D-DF4C-DC19-0FF014A9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D221EA-2E3E-F5ED-09C1-87F34156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7117-1EED-65DC-5179-5B845ABA5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78228A-F25E-3C61-C2DF-0F71858E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FA70DD-2717-95F4-DD68-93D7D39E3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BC65B5-FFA2-8FDE-D31A-2D64BB25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6489156-6926-DE9E-9247-490FE5DF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88C672-57AF-9832-1612-047DC22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6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61F17-C822-CC66-9129-7D99934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8A723A-3CF1-043E-E8B6-CE3070DE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6B598A-2C0F-08D7-5BD4-0B5661A7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5C43D-21EA-DFD6-EFB2-479C4A7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0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EBFA76-1CBE-D166-E7B5-40E5D700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D49F51-A3F8-A0C6-29D8-3D7472F3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771213-F3D9-8B24-52DF-D3E1AA94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26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7228FA-8E94-C9E5-1D9B-F161F700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DA7DF-2840-330C-C9F2-97E3DB7B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6A9351-6C83-FB53-D504-57F008E6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4620B-9185-63C3-2238-91A2C18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4C31B-C98B-48EB-475B-132A77E0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B2E005-D380-BC7E-FA3D-B20B9915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ED262-BD85-E11C-D224-B18A436B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A7C7F6-D162-B0F0-D53F-00EC461AF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7566D3-92DD-9AE7-1707-4735DC8D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974C26-36BC-BE90-7C10-0E5A24DD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FC4AD6-BD75-91DE-918A-9BB2DEA2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7E50A8-80DD-3334-9B32-39589AD4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8ADEB0-53D6-12B9-EFDE-86ED2D2A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4084CB-AB07-CA86-8075-936F532A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61E3E9-20B6-D678-8183-E58B86660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3019-8295-4431-A5CA-DF11B7769C10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E3C6CD-8B12-C178-7CC9-4BC40F3F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496DED-6BE5-7FC2-0303-A70C5F20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7CAA-7788-4180-9DBC-361FF8BF2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6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2208A2-0FA8-0AC5-708C-DEE8635CFCF3}"/>
              </a:ext>
            </a:extLst>
          </p:cNvPr>
          <p:cNvSpPr txBox="1"/>
          <p:nvPr/>
        </p:nvSpPr>
        <p:spPr>
          <a:xfrm>
            <a:off x="3541454" y="116115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/>
              <a:t>嘉兴粽子</a:t>
            </a:r>
          </a:p>
        </p:txBody>
      </p:sp>
      <p:pic>
        <p:nvPicPr>
          <p:cNvPr id="1026" name="Picture 2" descr="嘉兴粽子">
            <a:extLst>
              <a:ext uri="{FF2B5EF4-FFF2-40B4-BE49-F238E27FC236}">
                <a16:creationId xmlns:a16="http://schemas.microsoft.com/office/drawing/2014/main" id="{929484A8-D200-C3A5-656B-4D7E6CFC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92" y="1923143"/>
            <a:ext cx="4418613" cy="44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433153-23AE-A82C-DBC2-7CFA879345CC}"/>
              </a:ext>
            </a:extLst>
          </p:cNvPr>
          <p:cNvSpPr txBox="1"/>
          <p:nvPr/>
        </p:nvSpPr>
        <p:spPr>
          <a:xfrm>
            <a:off x="1549400" y="689429"/>
            <a:ext cx="909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粽子，由粽叶包裹糯米蒸制而成的食品，是中国传统节庆食物之一。粽子作为中国历史文化积淀最深厚的传统食品之一，传播亦甚远。端午吃粽子的风俗，千百年来，在中国盛行不衰，甚至流传到东亚诸国。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B54325-2A49-D25D-B287-6CBA1320B12A}"/>
              </a:ext>
            </a:extLst>
          </p:cNvPr>
          <p:cNvSpPr txBox="1"/>
          <p:nvPr/>
        </p:nvSpPr>
        <p:spPr>
          <a:xfrm>
            <a:off x="1549399" y="3548743"/>
            <a:ext cx="8792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由于各地饮食习惯的不同，粽子形成了南北风味；从馅料看，北方有包小枣的北京枣粽；南方则有绿豆、五花肉、豆沙、八宝、火腿、冬菇、蛋黄等多种馅料，</a:t>
            </a:r>
          </a:p>
        </p:txBody>
      </p:sp>
    </p:spTree>
    <p:extLst>
      <p:ext uri="{BB962C8B-B14F-4D97-AF65-F5344CB8AC3E}">
        <p14:creationId xmlns:p14="http://schemas.microsoft.com/office/powerpoint/2010/main" val="61954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EABC635-A089-7D3D-4D57-4370260F10D5}"/>
              </a:ext>
            </a:extLst>
          </p:cNvPr>
          <p:cNvSpPr txBox="1"/>
          <p:nvPr/>
        </p:nvSpPr>
        <p:spPr>
          <a:xfrm>
            <a:off x="0" y="152400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u="none" strike="noStrike" dirty="0">
                <a:effectLst/>
                <a:latin typeface="Helvetica Neue"/>
              </a:rPr>
              <a:t>嘉兴</a:t>
            </a:r>
            <a:r>
              <a:rPr lang="zh-CN" altLang="en-US" sz="3200" b="0" i="0" dirty="0">
                <a:effectLst/>
                <a:latin typeface="Helvetica Neue"/>
              </a:rPr>
              <a:t>粽子的历史源远流长。六、七千年前，先民们孕育了</a:t>
            </a:r>
            <a:r>
              <a:rPr lang="zh-CN" altLang="en-US" sz="3200" b="0" i="0" u="none" strike="noStrike" dirty="0">
                <a:effectLst/>
                <a:latin typeface="Helvetica Neue"/>
              </a:rPr>
              <a:t>长江</a:t>
            </a:r>
            <a:r>
              <a:rPr lang="zh-CN" altLang="en-US" sz="3200" b="0" i="0" dirty="0">
                <a:effectLst/>
                <a:latin typeface="Helvetica Neue"/>
              </a:rPr>
              <a:t>下游太湖流域早期</a:t>
            </a:r>
            <a:r>
              <a:rPr lang="zh-CN" altLang="en-US" sz="3200" b="0" i="0" u="none" strike="noStrike" dirty="0">
                <a:effectLst/>
                <a:latin typeface="Helvetica Neue"/>
              </a:rPr>
              <a:t>新石器文化</a:t>
            </a:r>
            <a:r>
              <a:rPr lang="zh-CN" altLang="en-US" sz="3200" b="0" i="0" dirty="0">
                <a:effectLst/>
                <a:latin typeface="Helvetica Neue"/>
              </a:rPr>
              <a:t>的代表</a:t>
            </a:r>
            <a:r>
              <a:rPr lang="en-US" altLang="zh-CN" sz="3200" b="0" i="0" dirty="0">
                <a:effectLst/>
                <a:latin typeface="Helvetica Neue"/>
              </a:rPr>
              <a:t>——</a:t>
            </a:r>
            <a:r>
              <a:rPr lang="zh-CN" altLang="en-US" sz="3200" b="0" i="0" u="none" strike="noStrike" dirty="0">
                <a:effectLst/>
                <a:latin typeface="Helvetica Neue"/>
              </a:rPr>
              <a:t>马家浜文化</a:t>
            </a:r>
            <a:r>
              <a:rPr lang="zh-CN" altLang="en-US" sz="3200" b="0" i="0" dirty="0">
                <a:effectLst/>
                <a:latin typeface="Helvetica Neue"/>
              </a:rPr>
              <a:t>，这是</a:t>
            </a:r>
            <a:r>
              <a:rPr lang="zh-CN" altLang="en-US" sz="3200" b="0" i="0" u="none" strike="noStrike" dirty="0">
                <a:effectLst/>
                <a:latin typeface="Helvetica Neue"/>
              </a:rPr>
              <a:t>中华民族</a:t>
            </a:r>
            <a:r>
              <a:rPr lang="zh-CN" altLang="en-US" sz="3200" b="0" i="0" dirty="0">
                <a:effectLst/>
                <a:latin typeface="Helvetica Neue"/>
              </a:rPr>
              <a:t>古老文明的源头之一，也是我国稻作最早的起源地之一。汉唐以来，嘉兴发展成为</a:t>
            </a:r>
            <a:r>
              <a:rPr lang="zh-CN" altLang="en-US" sz="3200" b="0" i="0" u="none" strike="noStrike" dirty="0">
                <a:effectLst/>
                <a:latin typeface="Helvetica Neue"/>
              </a:rPr>
              <a:t>中国历史</a:t>
            </a:r>
            <a:r>
              <a:rPr lang="zh-CN" altLang="en-US" sz="3200" b="0" i="0" dirty="0">
                <a:effectLst/>
                <a:latin typeface="Helvetica Neue"/>
              </a:rPr>
              <a:t>上最主要的稻作区，被誉为“天下粮仓”。唐</a:t>
            </a:r>
            <a:r>
              <a:rPr lang="en-US" altLang="zh-CN" sz="3200" b="0" i="0" dirty="0">
                <a:effectLst/>
                <a:latin typeface="Helvetica Neue"/>
              </a:rPr>
              <a:t>·</a:t>
            </a:r>
            <a:r>
              <a:rPr lang="zh-CN" altLang="en-US" sz="3200" b="0" i="0" dirty="0">
                <a:effectLst/>
                <a:latin typeface="Helvetica Neue"/>
              </a:rPr>
              <a:t>李翰在</a:t>
            </a:r>
            <a:r>
              <a:rPr lang="en-US" altLang="zh-CN" sz="3200" b="0" i="0" dirty="0">
                <a:effectLst/>
                <a:latin typeface="Helvetica Neue"/>
              </a:rPr>
              <a:t>《</a:t>
            </a:r>
            <a:r>
              <a:rPr lang="zh-CN" altLang="en-US" sz="3200" b="0" i="0" dirty="0">
                <a:effectLst/>
                <a:latin typeface="Helvetica Neue"/>
              </a:rPr>
              <a:t>嘉兴屯田政纪绩</a:t>
            </a:r>
            <a:r>
              <a:rPr lang="en-US" altLang="zh-CN" sz="3200" b="0" i="0" dirty="0">
                <a:effectLst/>
                <a:latin typeface="Helvetica Neue"/>
              </a:rPr>
              <a:t>》</a:t>
            </a:r>
            <a:r>
              <a:rPr lang="zh-CN" altLang="en-US" sz="3200" b="0" i="0" dirty="0">
                <a:effectLst/>
                <a:latin typeface="Helvetica Neue"/>
              </a:rPr>
              <a:t>中云：“嘉禾一穰（</a:t>
            </a:r>
            <a:r>
              <a:rPr lang="en-US" altLang="zh-CN" sz="3200" b="0" i="0" dirty="0" err="1">
                <a:effectLst/>
              </a:rPr>
              <a:t>rǎng</a:t>
            </a:r>
            <a:r>
              <a:rPr lang="zh-CN" altLang="en-US" sz="3200" b="0" i="0" dirty="0">
                <a:effectLst/>
                <a:latin typeface="Helvetica Neue"/>
              </a:rPr>
              <a:t>），江淮为之康；嘉禾一歉，江淮为之俭。”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2571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3F8F0B-3140-2071-1F37-EB7CEB8E03EE}"/>
              </a:ext>
            </a:extLst>
          </p:cNvPr>
          <p:cNvSpPr txBox="1"/>
          <p:nvPr/>
        </p:nvSpPr>
        <p:spPr>
          <a:xfrm>
            <a:off x="0" y="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/>
              <a:t>五芳斋传统粽子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A24FD8-8E62-EC75-E993-EE54EE54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8092"/>
            <a:ext cx="2328468" cy="16781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6D3C0D-6813-BC11-FAFD-0F8EA2F16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31" y="2640733"/>
            <a:ext cx="2365342" cy="1692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F9151C-DC84-FD7D-734B-C54D01840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51" y="2589933"/>
            <a:ext cx="2219550" cy="16781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F7153C-3997-A5BE-9477-5306A9657205}"/>
              </a:ext>
            </a:extLst>
          </p:cNvPr>
          <p:cNvSpPr txBox="1"/>
          <p:nvPr/>
        </p:nvSpPr>
        <p:spPr>
          <a:xfrm>
            <a:off x="108229" y="4738745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大肉粽</a:t>
            </a:r>
            <a:endParaRPr lang="en-US" altLang="zh-CN" sz="3200" dirty="0"/>
          </a:p>
          <a:p>
            <a:r>
              <a:rPr lang="en-US" altLang="zh-CN" sz="3200" dirty="0"/>
              <a:t>9</a:t>
            </a:r>
            <a:r>
              <a:rPr lang="zh-CN" altLang="en-US" sz="3200" dirty="0"/>
              <a:t>元</a:t>
            </a:r>
            <a:endParaRPr lang="en-US" altLang="zh-CN" sz="3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F8FF8B9-D442-3497-5D6B-64C86DE12E47}"/>
              </a:ext>
            </a:extLst>
          </p:cNvPr>
          <p:cNvSpPr txBox="1"/>
          <p:nvPr/>
        </p:nvSpPr>
        <p:spPr>
          <a:xfrm>
            <a:off x="2503931" y="4738745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蛋黄猪肉粽</a:t>
            </a:r>
            <a:endParaRPr lang="en-US" altLang="zh-CN" sz="3200" dirty="0"/>
          </a:p>
          <a:p>
            <a:r>
              <a:rPr lang="en-US" altLang="zh-CN" sz="3200" dirty="0"/>
              <a:t>9</a:t>
            </a:r>
            <a:r>
              <a:rPr lang="zh-CN" altLang="en-US" sz="3200" dirty="0"/>
              <a:t>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50C8AC-818A-C6C3-1DD2-2B8257226110}"/>
              </a:ext>
            </a:extLst>
          </p:cNvPr>
          <p:cNvSpPr txBox="1"/>
          <p:nvPr/>
        </p:nvSpPr>
        <p:spPr>
          <a:xfrm>
            <a:off x="5399316" y="4641847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豆沙粽</a:t>
            </a:r>
            <a:endParaRPr lang="en-US" altLang="zh-CN" sz="3200" dirty="0"/>
          </a:p>
          <a:p>
            <a:r>
              <a:rPr lang="en-US" altLang="zh-CN" sz="3200" dirty="0"/>
              <a:t>7</a:t>
            </a:r>
            <a:r>
              <a:rPr lang="zh-CN" altLang="en-US" sz="3200" dirty="0"/>
              <a:t>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78B015-A7DB-DC42-C89E-7A2AA92850D3}"/>
              </a:ext>
            </a:extLst>
          </p:cNvPr>
          <p:cNvSpPr txBox="1"/>
          <p:nvPr/>
        </p:nvSpPr>
        <p:spPr>
          <a:xfrm>
            <a:off x="-193222" y="5923024"/>
            <a:ext cx="1069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（价格为外卖平台上未使用优惠的价格，实际没有这么贵）</a:t>
            </a:r>
            <a:endParaRPr lang="en-US" altLang="zh-CN" sz="3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F78D77D-1DEC-E866-9064-66EB926C9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556" y="23936"/>
            <a:ext cx="4796444" cy="42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9B43AF-3258-1D95-9951-BFF1932E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3" y="1018901"/>
            <a:ext cx="2581294" cy="276227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D2F107B-E6B9-CDF6-79ED-384B1671633C}"/>
              </a:ext>
            </a:extLst>
          </p:cNvPr>
          <p:cNvSpPr txBox="1"/>
          <p:nvPr/>
        </p:nvSpPr>
        <p:spPr>
          <a:xfrm>
            <a:off x="276343" y="4049839"/>
            <a:ext cx="2581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爆料红烧五花肉粽</a:t>
            </a:r>
            <a:endParaRPr lang="en-US" altLang="zh-CN" sz="3200" dirty="0"/>
          </a:p>
          <a:p>
            <a:r>
              <a:rPr lang="zh-CN" altLang="en-US" sz="3200" dirty="0"/>
              <a:t>（新品）</a:t>
            </a:r>
            <a:endParaRPr lang="en-US" altLang="zh-CN" sz="3200" dirty="0"/>
          </a:p>
          <a:p>
            <a:r>
              <a:rPr lang="en-US" altLang="zh-CN" sz="3200" dirty="0"/>
              <a:t>11.9</a:t>
            </a:r>
            <a:r>
              <a:rPr lang="zh-CN" altLang="en-US" sz="3200" dirty="0"/>
              <a:t>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915C96-8953-EFF7-B363-B5891175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62" y="1018901"/>
            <a:ext cx="2663838" cy="26147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B15CD0-BB74-0249-631B-0269D46DA798}"/>
              </a:ext>
            </a:extLst>
          </p:cNvPr>
          <p:cNvSpPr txBox="1"/>
          <p:nvPr/>
        </p:nvSpPr>
        <p:spPr>
          <a:xfrm>
            <a:off x="3317086" y="3926467"/>
            <a:ext cx="2581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爆料双蛋黄五花肉粽（新品）</a:t>
            </a:r>
            <a:endParaRPr lang="en-US" altLang="zh-CN" sz="3200" dirty="0"/>
          </a:p>
          <a:p>
            <a:r>
              <a:rPr lang="en-US" altLang="zh-CN" sz="3200" dirty="0"/>
              <a:t>13.9</a:t>
            </a:r>
            <a:r>
              <a:rPr lang="zh-CN" altLang="en-US" sz="3200" dirty="0"/>
              <a:t>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5E6355-09CD-5748-5D5A-347898CCC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49" y="1631934"/>
            <a:ext cx="2268110" cy="16482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59EE62-D541-4D74-D3D6-A4820E381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648" y="1540518"/>
            <a:ext cx="2761563" cy="17397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D182B22-1328-3A93-9D66-4DF763942EBE}"/>
              </a:ext>
            </a:extLst>
          </p:cNvPr>
          <p:cNvSpPr txBox="1"/>
          <p:nvPr/>
        </p:nvSpPr>
        <p:spPr>
          <a:xfrm>
            <a:off x="6563849" y="3926467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原汤大肉粽</a:t>
            </a:r>
            <a:endParaRPr lang="en-US" altLang="zh-CN" sz="3200" dirty="0"/>
          </a:p>
          <a:p>
            <a:r>
              <a:rPr lang="zh-CN" altLang="en-US" sz="3200" dirty="0"/>
              <a:t>（新品）</a:t>
            </a:r>
            <a:endParaRPr lang="en-US" altLang="zh-CN" sz="3200" dirty="0"/>
          </a:p>
          <a:p>
            <a:r>
              <a:rPr lang="en-US" altLang="zh-CN" sz="3200" dirty="0"/>
              <a:t>16</a:t>
            </a:r>
            <a:r>
              <a:rPr lang="zh-CN" altLang="en-US" sz="3200" dirty="0"/>
              <a:t>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B8C962-1588-083D-49C5-15B438E39F70}"/>
              </a:ext>
            </a:extLst>
          </p:cNvPr>
          <p:cNvSpPr txBox="1"/>
          <p:nvPr/>
        </p:nvSpPr>
        <p:spPr>
          <a:xfrm>
            <a:off x="9465828" y="3880300"/>
            <a:ext cx="2109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/>
              <a:t>原汤蛋黄五花肉粽</a:t>
            </a:r>
            <a:endParaRPr lang="en-US" altLang="zh-CN" sz="3200" dirty="0"/>
          </a:p>
          <a:p>
            <a:pPr algn="l"/>
            <a:r>
              <a:rPr lang="zh-CN" altLang="en-US" sz="3200" dirty="0"/>
              <a:t>（新品）</a:t>
            </a:r>
            <a:endParaRPr lang="en-US" altLang="zh-CN" sz="3200" dirty="0"/>
          </a:p>
          <a:p>
            <a:pPr algn="l"/>
            <a:r>
              <a:rPr lang="en-US" altLang="zh-CN" sz="3200" dirty="0"/>
              <a:t>16</a:t>
            </a:r>
            <a:r>
              <a:rPr lang="zh-CN" altLang="en-US" sz="3200" dirty="0"/>
              <a:t>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7CF991-9CF4-B475-8FD8-2C53950D5DED}"/>
              </a:ext>
            </a:extLst>
          </p:cNvPr>
          <p:cNvSpPr txBox="1"/>
          <p:nvPr/>
        </p:nvSpPr>
        <p:spPr>
          <a:xfrm>
            <a:off x="801007" y="6088222"/>
            <a:ext cx="10589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（价格为外卖平台上未使用优惠的价格，实际没有这么贵）</a:t>
            </a:r>
            <a:endParaRPr lang="en-US" altLang="zh-CN" sz="3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907389C-85E8-8015-B9B6-4681CBB1B6DD}"/>
              </a:ext>
            </a:extLst>
          </p:cNvPr>
          <p:cNvSpPr txBox="1"/>
          <p:nvPr/>
        </p:nvSpPr>
        <p:spPr>
          <a:xfrm>
            <a:off x="0" y="0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/>
              <a:t>五芳斋新品粽子</a:t>
            </a:r>
          </a:p>
        </p:txBody>
      </p:sp>
    </p:spTree>
    <p:extLst>
      <p:ext uri="{BB962C8B-B14F-4D97-AF65-F5344CB8AC3E}">
        <p14:creationId xmlns:p14="http://schemas.microsoft.com/office/powerpoint/2010/main" val="305678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4AED5FA-DCF3-984B-D477-2A97D374A192}"/>
              </a:ext>
            </a:extLst>
          </p:cNvPr>
          <p:cNvSpPr txBox="1"/>
          <p:nvPr/>
        </p:nvSpPr>
        <p:spPr>
          <a:xfrm>
            <a:off x="2156460" y="1074509"/>
            <a:ext cx="787908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0000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17435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308</Words>
  <Application>Microsoft Office PowerPoint</Application>
  <PresentationFormat>宽屏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Helvetica Neue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豪杰</dc:creator>
  <cp:lastModifiedBy>何 豪杰</cp:lastModifiedBy>
  <cp:revision>9</cp:revision>
  <dcterms:created xsi:type="dcterms:W3CDTF">2023-06-07T10:48:43Z</dcterms:created>
  <dcterms:modified xsi:type="dcterms:W3CDTF">2023-06-08T09:42:22Z</dcterms:modified>
</cp:coreProperties>
</file>